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2" r:id="rId4"/>
  </p:sldMasterIdLst>
  <p:notesMasterIdLst>
    <p:notesMasterId r:id="rId13"/>
  </p:notesMasterIdLst>
  <p:sldIdLst>
    <p:sldId id="256" r:id="rId5"/>
    <p:sldId id="257" r:id="rId6"/>
    <p:sldId id="270" r:id="rId7"/>
    <p:sldId id="273" r:id="rId8"/>
    <p:sldId id="274" r:id="rId9"/>
    <p:sldId id="275" r:id="rId10"/>
    <p:sldId id="271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26" autoAdjust="0"/>
  </p:normalViewPr>
  <p:slideViewPr>
    <p:cSldViewPr>
      <p:cViewPr varScale="1">
        <p:scale>
          <a:sx n="114" d="100"/>
          <a:sy n="114" d="100"/>
        </p:scale>
        <p:origin x="14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7/20/2018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5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55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5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5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9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3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2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17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12842" y="1366192"/>
            <a:ext cx="7315200" cy="1825096"/>
          </a:xfrm>
        </p:spPr>
        <p:txBody>
          <a:bodyPr>
            <a:normAutofit fontScale="90000"/>
          </a:bodyPr>
          <a:lstStyle/>
          <a:p>
            <a:r>
              <a:rPr lang="cs-CZ" sz="4000" kern="1200" cap="all" baseline="0" dirty="0">
                <a:solidFill>
                  <a:schemeClr val="tx2"/>
                </a:solidFill>
                <a:latin typeface="Calibri" panose="020F0502020204030204" pitchFamily="34" charset="0"/>
              </a:rPr>
              <a:t>Structure study visit to schools/institutes</a:t>
            </a:r>
            <a:r>
              <a:rPr lang="cs-CZ" sz="4000" kern="1200" cap="all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>
                <a:latin typeface="Calibri" panose="020F0502020204030204" pitchFamily="34" charset="0"/>
              </a:rPr>
              <a:t>&amp;</a:t>
            </a:r>
            <a:r>
              <a:rPr lang="cs-CZ" sz="4000" dirty="0">
                <a:latin typeface="Calibri" panose="020F0502020204030204" pitchFamily="34" charset="0"/>
              </a:rPr>
              <a:t> training seminar in ICELAND</a:t>
            </a:r>
            <a:br>
              <a:rPr lang="cs-CZ" sz="4000" dirty="0">
                <a:latin typeface="Calibri" panose="020F0502020204030204" pitchFamily="34" charset="0"/>
              </a:rPr>
            </a:br>
            <a:r>
              <a:rPr lang="cs-CZ" sz="4000" dirty="0">
                <a:solidFill>
                  <a:schemeClr val="accent3"/>
                </a:solidFill>
                <a:latin typeface="Calibri" panose="020F0502020204030204" pitchFamily="34" charset="0"/>
              </a:rPr>
              <a:t>22. 4. – 28. 4. 2018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914400" y="3979640"/>
            <a:ext cx="7315200" cy="1512168"/>
          </a:xfrm>
        </p:spPr>
        <p:txBody>
          <a:bodyPr>
            <a:normAutofit fontScale="25000" lnSpcReduction="20000"/>
          </a:bodyPr>
          <a:lstStyle/>
          <a:p>
            <a:endParaRPr lang="cs-CZ" sz="4200" dirty="0">
              <a:latin typeface="Calibri" panose="020F0502020204030204" pitchFamily="34" charset="0"/>
            </a:endParaRPr>
          </a:p>
          <a:p>
            <a:r>
              <a:rPr lang="cs-CZ" sz="9600" dirty="0">
                <a:solidFill>
                  <a:schemeClr val="accent3"/>
                </a:solidFill>
                <a:latin typeface="Calibri" panose="020F0502020204030204" pitchFamily="34" charset="0"/>
              </a:rPr>
              <a:t>Renata</a:t>
            </a:r>
            <a:r>
              <a:rPr lang="en-US" sz="9600" dirty="0">
                <a:solidFill>
                  <a:schemeClr val="accent3"/>
                </a:solidFill>
                <a:latin typeface="Calibri" panose="020F0502020204030204" pitchFamily="34" charset="0"/>
              </a:rPr>
              <a:t> </a:t>
            </a:r>
            <a:r>
              <a:rPr lang="en-US" sz="9600" dirty="0" err="1">
                <a:solidFill>
                  <a:schemeClr val="accent3"/>
                </a:solidFill>
                <a:latin typeface="Calibri" panose="020F0502020204030204" pitchFamily="34" charset="0"/>
              </a:rPr>
              <a:t>Lavkova</a:t>
            </a:r>
            <a:r>
              <a:rPr lang="cs-CZ" sz="9600" dirty="0">
                <a:solidFill>
                  <a:schemeClr val="accent3"/>
                </a:solidFill>
                <a:latin typeface="Calibri" panose="020F0502020204030204" pitchFamily="34" charset="0"/>
              </a:rPr>
              <a:t> , </a:t>
            </a:r>
            <a:r>
              <a:rPr lang="cs-CZ" sz="9600" dirty="0">
                <a:latin typeface="Calibri" panose="020F0502020204030204" pitchFamily="34" charset="0"/>
              </a:rPr>
              <a:t>Slovakia</a:t>
            </a:r>
          </a:p>
          <a:p>
            <a:r>
              <a:rPr lang="cs-CZ" sz="9600" dirty="0">
                <a:solidFill>
                  <a:schemeClr val="accent3"/>
                </a:solidFill>
                <a:latin typeface="Calibri" panose="020F0502020204030204" pitchFamily="34" charset="0"/>
              </a:rPr>
              <a:t>Martin Tobias,</a:t>
            </a:r>
            <a:r>
              <a:rPr lang="cs-CZ" sz="9600" dirty="0">
                <a:latin typeface="Calibri" panose="020F0502020204030204" pitchFamily="34" charset="0"/>
              </a:rPr>
              <a:t> Czech Republic</a:t>
            </a:r>
          </a:p>
          <a:p>
            <a:r>
              <a:rPr lang="cs-CZ" sz="9600" dirty="0">
                <a:solidFill>
                  <a:schemeClr val="accent3"/>
                </a:solidFill>
                <a:latin typeface="Calibri" panose="020F0502020204030204" pitchFamily="34" charset="0"/>
              </a:rPr>
              <a:t>Maria</a:t>
            </a:r>
            <a:r>
              <a:rPr lang="en-US" sz="9600" dirty="0">
                <a:solidFill>
                  <a:schemeClr val="accent3"/>
                </a:solidFill>
                <a:latin typeface="Calibri" panose="020F0502020204030204" pitchFamily="34" charset="0"/>
              </a:rPr>
              <a:t> Angeles Verdejo</a:t>
            </a:r>
            <a:r>
              <a:rPr lang="cs-CZ" sz="9600" dirty="0">
                <a:solidFill>
                  <a:schemeClr val="accent3"/>
                </a:solidFill>
                <a:latin typeface="Calibri" panose="020F0502020204030204" pitchFamily="34" charset="0"/>
              </a:rPr>
              <a:t>, </a:t>
            </a:r>
            <a:r>
              <a:rPr lang="cs-CZ" sz="9600" dirty="0">
                <a:latin typeface="Calibri" panose="020F0502020204030204" pitchFamily="34" charset="0"/>
              </a:rPr>
              <a:t>Spain</a:t>
            </a:r>
            <a:endParaRPr lang="en-US" sz="9600" dirty="0">
              <a:latin typeface="Calibri" panose="020F0502020204030204" pitchFamily="34" charset="0"/>
            </a:endParaRPr>
          </a:p>
          <a:p>
            <a:r>
              <a:rPr lang="en-US" sz="9600" dirty="0">
                <a:solidFill>
                  <a:schemeClr val="accent3"/>
                </a:solidFill>
                <a:latin typeface="Calibri" panose="020F0502020204030204" pitchFamily="34" charset="0"/>
              </a:rPr>
              <a:t>Antonio Jimenez </a:t>
            </a:r>
            <a:r>
              <a:rPr lang="en-US" sz="9600" dirty="0" err="1">
                <a:solidFill>
                  <a:schemeClr val="accent3"/>
                </a:solidFill>
                <a:latin typeface="Calibri" panose="020F0502020204030204" pitchFamily="34" charset="0"/>
              </a:rPr>
              <a:t>Uceda</a:t>
            </a:r>
            <a:r>
              <a:rPr lang="en-US" sz="9600" dirty="0">
                <a:solidFill>
                  <a:schemeClr val="accent3"/>
                </a:solidFill>
                <a:latin typeface="Calibri" panose="020F0502020204030204" pitchFamily="34" charset="0"/>
              </a:rPr>
              <a:t>, </a:t>
            </a:r>
            <a:r>
              <a:rPr lang="en-US" sz="9600" dirty="0">
                <a:latin typeface="Calibri" panose="020F0502020204030204" pitchFamily="34" charset="0"/>
              </a:rPr>
              <a:t>Spain</a:t>
            </a:r>
            <a:endParaRPr lang="cs-CZ" sz="9600" dirty="0">
              <a:latin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ED9676-1AA8-D247-8151-3138E7D7D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8" y="3815857"/>
            <a:ext cx="4027431" cy="225062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777E705-26C3-D848-8FA9-B66E6F9C8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66" y="6120968"/>
            <a:ext cx="899441" cy="59743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E89CF6D-8FC3-3040-B0F5-5F0414871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56" y="6140558"/>
            <a:ext cx="949522" cy="57784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CE7B33D-9994-604B-B2F6-6BC4E9DFA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27" y="6149016"/>
            <a:ext cx="869951" cy="5778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F97001-8C76-49BD-B511-19CA04E2A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1" y="5911976"/>
            <a:ext cx="3419872" cy="814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273908" y="477548"/>
            <a:ext cx="6713944" cy="547975"/>
          </a:xfrm>
        </p:spPr>
        <p:txBody>
          <a:bodyPr>
            <a:noAutofit/>
          </a:bodyPr>
          <a:lstStyle/>
          <a:p>
            <a:br>
              <a:rPr lang="cs-CZ" sz="2400" b="1" dirty="0">
                <a:latin typeface="Calibri" panose="020F0502020204030204" pitchFamily="34" charset="0"/>
              </a:rPr>
            </a:br>
            <a:br>
              <a:rPr lang="cs-CZ" sz="2400" b="1" dirty="0">
                <a:latin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</a:rPr>
              <a:t>Learning about schools &amp; Education System </a:t>
            </a:r>
            <a:br>
              <a:rPr lang="en-US" sz="2400" b="1" dirty="0">
                <a:latin typeface="Calibri" panose="020F0502020204030204" pitchFamily="34" charset="0"/>
              </a:rPr>
            </a:br>
            <a:endParaRPr lang="cs-CZ" sz="2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94360" y="1311182"/>
            <a:ext cx="7955280" cy="4069080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THE ICELANDIC SCHOOL SYSTEM IS VERY SIMILAR TO THE SYSTEMS OF THE EUROPEAN COUNTRIES</a:t>
            </a:r>
          </a:p>
          <a:p>
            <a:r>
              <a:rPr lang="cs-CZ" sz="2400" dirty="0">
                <a:latin typeface="Calibri" panose="020F0502020204030204" pitchFamily="34" charset="0"/>
              </a:rPr>
              <a:t>FUNDAMENTAL PILLARS OF SCHOOL SYSTEM IN THE ICELAND ARE VERY INSPIRATIVE AND ACHIEVING THE TRADITIONS OF YOUNG ICELAND DEMOCRACY, INDEPENDEN</a:t>
            </a:r>
            <a:r>
              <a:rPr lang="en-US" sz="2400" dirty="0">
                <a:latin typeface="Calibri" panose="020F0502020204030204" pitchFamily="34" charset="0"/>
              </a:rPr>
              <a:t>CE</a:t>
            </a:r>
            <a:endParaRPr lang="cs-CZ" sz="2400" dirty="0">
              <a:latin typeface="Calibri" panose="020F0502020204030204" pitchFamily="34" charset="0"/>
            </a:endParaRPr>
          </a:p>
          <a:p>
            <a:pPr lvl="1"/>
            <a:endParaRPr lang="en-US" sz="2200" dirty="0">
              <a:latin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INTEREST IN THE STUDY OF TECHNICAL FIELDS IN VOCATIONAL SCHOOLS IS VERY POSITIVE, BASED ON COOPERATION BETWEEN COMPANIES AND SCHOOLS, SUPPORTED BY THE GOVERNMENT</a:t>
            </a:r>
          </a:p>
          <a:p>
            <a:r>
              <a:rPr lang="en-US" sz="2400" dirty="0">
                <a:latin typeface="Calibri" panose="020F0502020204030204" pitchFamily="34" charset="0"/>
              </a:rPr>
              <a:t>STUDENTS ARE VERY ACTIVE IN THEIR SCHOOLS, HAVE A LARGE SUPPORT FROM THE TEACHERS, PARENTS AND OTHER COMPONENTS OF THE EDUCATION SYSTEM</a:t>
            </a:r>
          </a:p>
          <a:p>
            <a:r>
              <a:rPr lang="en-US" sz="2400" dirty="0">
                <a:latin typeface="Calibri" panose="020F0502020204030204" pitchFamily="34" charset="0"/>
              </a:rPr>
              <a:t>THE ICELANDIC SCHOOL SYSTEM IS VERY POSITIVE AND FOCUSES ON NATURAL LIFE, NATIONAL ECONOMY AND TRADITIONS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7306F-0ABC-D74E-AB25-68D74145FD7F}"/>
              </a:ext>
            </a:extLst>
          </p:cNvPr>
          <p:cNvSpPr txBox="1"/>
          <p:nvPr/>
        </p:nvSpPr>
        <p:spPr>
          <a:xfrm>
            <a:off x="868345" y="2341355"/>
            <a:ext cx="7407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cs-CZ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en-US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en-US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 and welfare</a:t>
            </a:r>
            <a:r>
              <a:rPr lang="en-US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endParaRPr lang="cs-CZ" b="1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Democracy and human rights</a:t>
            </a:r>
            <a:r>
              <a:rPr lang="en-US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Equality</a:t>
            </a:r>
            <a:r>
              <a:rPr lang="en-US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EB53F-3F05-8B4A-8A2A-2B1CFB1A854D}"/>
              </a:ext>
            </a:extLst>
          </p:cNvPr>
          <p:cNvSpPr txBox="1"/>
          <p:nvPr/>
        </p:nvSpPr>
        <p:spPr>
          <a:xfrm>
            <a:off x="868344" y="4733931"/>
            <a:ext cx="7407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cs-CZ" b="1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Handmade – Headmade - Homemade</a:t>
            </a:r>
            <a:endParaRPr lang="cs-CZ" b="1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514540" y="368991"/>
            <a:ext cx="6377940" cy="495287"/>
          </a:xfrm>
        </p:spPr>
        <p:txBody>
          <a:bodyPr>
            <a:noAutofit/>
          </a:bodyPr>
          <a:lstStyle/>
          <a:p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/>
            </a:br>
            <a:br>
              <a:rPr lang="cs-CZ" sz="1100" b="1" dirty="0"/>
            </a:br>
            <a:r>
              <a:rPr lang="cs-CZ" sz="1800" b="1" dirty="0">
                <a:latin typeface="Calibri" panose="020F0502020204030204" pitchFamily="34" charset="0"/>
              </a:rPr>
              <a:t>THE MOST REPRESENTATIVE PICTURES OF YOUR EXPERIENCE</a:t>
            </a:r>
            <a:r>
              <a:rPr lang="cs-CZ" sz="1100" b="1" dirty="0">
                <a:latin typeface="Calibri" panose="020F0502020204030204" pitchFamily="34" charset="0"/>
              </a:rPr>
              <a:t> </a:t>
            </a:r>
            <a:br>
              <a:rPr lang="cs-CZ" sz="1100" b="1" dirty="0"/>
            </a:br>
            <a:br>
              <a:rPr lang="cs-CZ" sz="1100" b="1" dirty="0"/>
            </a:br>
            <a:endParaRPr lang="cs-CZ" sz="11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23528" y="1342827"/>
            <a:ext cx="8568952" cy="231456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b="1" dirty="0">
                <a:solidFill>
                  <a:schemeClr val="accent3"/>
                </a:solidFill>
                <a:latin typeface="Calibri" panose="020F0502020204030204" pitchFamily="34" charset="0"/>
              </a:rPr>
              <a:t>NATURE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GLAZIERS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VOLCANOS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NORTHERN LIGHT</a:t>
            </a:r>
          </a:p>
          <a:p>
            <a:pPr marL="228600" lvl="1">
              <a:spcBef>
                <a:spcPts val="1000"/>
              </a:spcBef>
            </a:pPr>
            <a:r>
              <a:rPr lang="en-US" sz="1800" b="1" dirty="0">
                <a:solidFill>
                  <a:schemeClr val="accent3"/>
                </a:solidFill>
                <a:latin typeface="Calibri" panose="020F0502020204030204" pitchFamily="34" charset="0"/>
              </a:rPr>
              <a:t>HISTORY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THE FIRST SETTLEMENTS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THE VIKINGS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INDEPENDENCE</a:t>
            </a:r>
          </a:p>
          <a:p>
            <a:pPr marL="228600" lvl="1">
              <a:spcBef>
                <a:spcPts val="1000"/>
              </a:spcBef>
            </a:pPr>
            <a:r>
              <a:rPr lang="en-US" sz="1800" b="1" dirty="0">
                <a:solidFill>
                  <a:schemeClr val="accent3"/>
                </a:solidFill>
                <a:latin typeface="Calibri" panose="020F0502020204030204" pitchFamily="34" charset="0"/>
              </a:rPr>
              <a:t>LIFE IN ICELAND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HANDMADE PRODUCTS, NATIONAL PRODUCTS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SOCIALIZING IN SWIMMING POOLS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ARCHITECTURES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latin typeface="Calibri" panose="020F0502020204030204" pitchFamily="34" charset="0"/>
              </a:rPr>
              <a:t>PICTURES OF PRICES</a:t>
            </a:r>
            <a:endParaRPr lang="cs-CZ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514540" y="368991"/>
            <a:ext cx="6377940" cy="495287"/>
          </a:xfrm>
        </p:spPr>
        <p:txBody>
          <a:bodyPr>
            <a:noAutofit/>
          </a:bodyPr>
          <a:lstStyle/>
          <a:p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/>
            </a:br>
            <a:br>
              <a:rPr lang="cs-CZ" sz="1100" b="1" dirty="0"/>
            </a:br>
            <a:r>
              <a:rPr lang="cs-CZ" sz="1800" b="1" dirty="0">
                <a:latin typeface="Calibri" panose="020F0502020204030204" pitchFamily="34" charset="0"/>
              </a:rPr>
              <a:t>THE MOST REPRESENTATIVE PICTURES OF YOUR EXPERIENCE</a:t>
            </a:r>
            <a:r>
              <a:rPr lang="cs-CZ" sz="1100" b="1" dirty="0">
                <a:latin typeface="Calibri" panose="020F0502020204030204" pitchFamily="34" charset="0"/>
              </a:rPr>
              <a:t> </a:t>
            </a:r>
            <a:br>
              <a:rPr lang="cs-CZ" sz="1100" b="1" dirty="0"/>
            </a:br>
            <a:br>
              <a:rPr lang="cs-CZ" sz="1100" b="1" dirty="0"/>
            </a:br>
            <a:endParaRPr lang="cs-CZ" sz="11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87524" y="1114440"/>
            <a:ext cx="7811599" cy="322117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b="1" dirty="0">
                <a:solidFill>
                  <a:schemeClr val="accent3"/>
                </a:solidFill>
                <a:latin typeface="Calibri" panose="020F0502020204030204" pitchFamily="34" charset="0"/>
              </a:rPr>
              <a:t>NATURE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B414BD-FF97-3747-9272-7873BCBC6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686719"/>
            <a:ext cx="3668648" cy="27514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FD3BF4E-CCFE-9842-9B0D-C084BE9D1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2" y="4786682"/>
            <a:ext cx="4010680" cy="180336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E0E2D4F-B0DC-E441-8914-DDF0A009C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42" y="4865676"/>
            <a:ext cx="2468338" cy="164537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C10F18B-C008-ED48-8C76-879B6FB6B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84" y="1034716"/>
            <a:ext cx="2921751" cy="194155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0141B20-B293-7E42-B4C8-6A7A9744C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37" y="2678706"/>
            <a:ext cx="2019539" cy="194155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65935C4-771C-E54E-A50E-8B5BDEB68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78" y="3552953"/>
            <a:ext cx="2845294" cy="21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514540" y="368991"/>
            <a:ext cx="6377940" cy="495287"/>
          </a:xfrm>
        </p:spPr>
        <p:txBody>
          <a:bodyPr>
            <a:noAutofit/>
          </a:bodyPr>
          <a:lstStyle/>
          <a:p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/>
            </a:br>
            <a:br>
              <a:rPr lang="cs-CZ" sz="1100" b="1" dirty="0"/>
            </a:br>
            <a:r>
              <a:rPr lang="cs-CZ" sz="1800" b="1" dirty="0">
                <a:latin typeface="Calibri" panose="020F0502020204030204" pitchFamily="34" charset="0"/>
              </a:rPr>
              <a:t>THE MOST REPRESENTATIVE PICTURES OF YOUR EXPERIENCE</a:t>
            </a:r>
            <a:r>
              <a:rPr lang="cs-CZ" sz="1100" b="1" dirty="0">
                <a:latin typeface="Calibri" panose="020F0502020204030204" pitchFamily="34" charset="0"/>
              </a:rPr>
              <a:t> </a:t>
            </a:r>
            <a:br>
              <a:rPr lang="cs-CZ" sz="1100" b="1" dirty="0"/>
            </a:br>
            <a:br>
              <a:rPr lang="cs-CZ" sz="1100" b="1" dirty="0"/>
            </a:br>
            <a:endParaRPr lang="cs-CZ" sz="11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87524" y="1114440"/>
            <a:ext cx="7811599" cy="322117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cs-CZ" sz="1800" b="1" dirty="0">
                <a:solidFill>
                  <a:schemeClr val="accent3"/>
                </a:solidFill>
                <a:latin typeface="Calibri" panose="020F0502020204030204" pitchFamily="34" charset="0"/>
              </a:rPr>
              <a:t>HISTORY</a:t>
            </a:r>
            <a:endParaRPr lang="en-US" sz="1800" b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40C8FD1-A168-5A41-A36E-80EBD6854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1" y="1707539"/>
            <a:ext cx="2975529" cy="167373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A0883B7-CB09-844B-9C11-B9473BE99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19" y="1534882"/>
            <a:ext cx="3188970" cy="201904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30C82F3-B2C1-064B-BB7E-4C9C375E2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03" y="1041570"/>
            <a:ext cx="1751393" cy="3470187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F7E4B0A-1AD9-2649-A04E-54738D58B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3" y="3652255"/>
            <a:ext cx="2197532" cy="2932387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834E2D52-3840-AE46-A216-97983BDE1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19" y="3854760"/>
            <a:ext cx="1965888" cy="272988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FE5D31B5-DE9A-B64D-87D3-111834AA1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38" y="4666768"/>
            <a:ext cx="3188970" cy="19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514540" y="368991"/>
            <a:ext cx="6377940" cy="495287"/>
          </a:xfrm>
        </p:spPr>
        <p:txBody>
          <a:bodyPr>
            <a:noAutofit/>
          </a:bodyPr>
          <a:lstStyle/>
          <a:p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>
                <a:latin typeface="Calibri" panose="020F0502020204030204" pitchFamily="34" charset="0"/>
              </a:rPr>
            </a:br>
            <a:br>
              <a:rPr lang="cs-CZ" sz="1100" b="1" dirty="0"/>
            </a:br>
            <a:br>
              <a:rPr lang="cs-CZ" sz="1100" b="1" dirty="0"/>
            </a:br>
            <a:r>
              <a:rPr lang="cs-CZ" sz="1800" b="1" dirty="0">
                <a:latin typeface="Calibri" panose="020F0502020204030204" pitchFamily="34" charset="0"/>
              </a:rPr>
              <a:t>THE MOST REPRESENTATIVE PICTURES OF YOUR EXPERIENCE</a:t>
            </a:r>
            <a:r>
              <a:rPr lang="cs-CZ" sz="1100" b="1" dirty="0">
                <a:latin typeface="Calibri" panose="020F0502020204030204" pitchFamily="34" charset="0"/>
              </a:rPr>
              <a:t> </a:t>
            </a:r>
            <a:br>
              <a:rPr lang="cs-CZ" sz="1100" b="1" dirty="0"/>
            </a:br>
            <a:br>
              <a:rPr lang="cs-CZ" sz="1100" b="1" dirty="0"/>
            </a:br>
            <a:endParaRPr lang="cs-CZ" sz="11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87524" y="1114440"/>
            <a:ext cx="7811599" cy="322117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cs-CZ" sz="1800" b="1" dirty="0">
                <a:solidFill>
                  <a:schemeClr val="accent3"/>
                </a:solidFill>
                <a:latin typeface="Calibri" panose="020F0502020204030204" pitchFamily="34" charset="0"/>
              </a:rPr>
              <a:t>LIFE IN ICELAND</a:t>
            </a:r>
            <a:endParaRPr lang="en-US" sz="1800" b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E6E6BB-03C5-F044-B7EC-782358829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1" y="1546225"/>
            <a:ext cx="3925841" cy="261693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EEE79EF-70DA-974E-81BC-DD2D4ADA0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51" y="2153328"/>
            <a:ext cx="3018853" cy="200983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2483B9D-2188-8347-8418-CA193122C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30" y="999802"/>
            <a:ext cx="4080656" cy="104489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B74B5E36-6E7C-8F4E-83AA-4D1AC1D0E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1" y="4200525"/>
            <a:ext cx="1879600" cy="2540000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8177FB4-0EA9-4F4B-9894-637052DADA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32" y="4407041"/>
            <a:ext cx="2081968" cy="2081968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E269D38C-0400-C847-A72E-53EC40C96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70" y="3115848"/>
            <a:ext cx="1880551" cy="3585796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2B066961-9F47-BF4D-9EE2-85B9F384B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01" y="4391105"/>
            <a:ext cx="2081968" cy="20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793195" y="0"/>
            <a:ext cx="6641936" cy="1293028"/>
          </a:xfrm>
        </p:spPr>
        <p:txBody>
          <a:bodyPr>
            <a:noAutofit/>
          </a:bodyPr>
          <a:lstStyle/>
          <a:p>
            <a:br>
              <a:rPr lang="cs-CZ" sz="2400" b="1" dirty="0">
                <a:latin typeface="Calibri" panose="020F0502020204030204" pitchFamily="34" charset="0"/>
              </a:rPr>
            </a:br>
            <a:br>
              <a:rPr lang="cs-CZ" sz="2400" b="1" dirty="0">
                <a:latin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</a:rPr>
              <a:t>Learning about schools &amp; Education </a:t>
            </a:r>
            <a:r>
              <a:rPr lang="en-US" sz="2400" b="1" dirty="0" err="1">
                <a:latin typeface="Calibri" panose="020F0502020204030204" pitchFamily="34" charset="0"/>
              </a:rPr>
              <a:t>Syst</a:t>
            </a:r>
            <a:r>
              <a:rPr lang="cs-CZ" sz="2400" b="1" dirty="0">
                <a:latin typeface="Calibri" panose="020F0502020204030204" pitchFamily="34" charset="0"/>
              </a:rPr>
              <a:t>e</a:t>
            </a:r>
            <a:r>
              <a:rPr lang="en-US" sz="2400" b="1" dirty="0">
                <a:latin typeface="Calibri" panose="020F0502020204030204" pitchFamily="34" charset="0"/>
              </a:rPr>
              <a:t>m</a:t>
            </a:r>
            <a:r>
              <a:rPr lang="cs-CZ" sz="2400" b="1" dirty="0">
                <a:latin typeface="Calibri" panose="020F0502020204030204" pitchFamily="34" charset="0"/>
              </a:rPr>
              <a:t>, </a:t>
            </a:r>
            <a:r>
              <a:rPr lang="cs-CZ" sz="2400" b="1" dirty="0" err="1">
                <a:latin typeface="Calibri" panose="020F0502020204030204" pitchFamily="34" charset="0"/>
              </a:rPr>
              <a:t>Dissemination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b="1" dirty="0" err="1">
                <a:latin typeface="Calibri" panose="020F0502020204030204" pitchFamily="34" charset="0"/>
              </a:rPr>
              <a:t>of</a:t>
            </a:r>
            <a:r>
              <a:rPr lang="cs-CZ" sz="2400" b="1" dirty="0">
                <a:latin typeface="Calibri" panose="020F0502020204030204" pitchFamily="34" charset="0"/>
              </a:rPr>
              <a:t> </a:t>
            </a:r>
            <a:r>
              <a:rPr lang="cs-CZ" sz="2400" b="1" dirty="0" err="1">
                <a:latin typeface="Calibri" panose="020F0502020204030204" pitchFamily="34" charset="0"/>
              </a:rPr>
              <a:t>learning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br>
              <a:rPr lang="en-US" sz="2400" b="1" dirty="0">
                <a:latin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</a:rPr>
              <a:t>(for students)</a:t>
            </a:r>
            <a:endParaRPr lang="cs-CZ" sz="2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79851" y="1726117"/>
            <a:ext cx="7955280" cy="406908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Goal:</a:t>
            </a:r>
            <a:r>
              <a:rPr lang="en-US" sz="2400" dirty="0">
                <a:latin typeface="Calibri" panose="020F0502020204030204" pitchFamily="34" charset="0"/>
              </a:rPr>
              <a:t> motivate students and increase familiarity with Iceland.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Task:</a:t>
            </a:r>
            <a:r>
              <a:rPr lang="en-US" sz="2400" dirty="0">
                <a:latin typeface="Calibri" panose="020F0502020204030204" pitchFamily="34" charset="0"/>
              </a:rPr>
              <a:t> Students will prepare a brief presentation focusing on Nature, History and Life in Iceland.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Activities: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Teacher shows  a brief motivating video about Iceland (from his/her stay)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Students are divided into three groups, each group working on one of the topics mentioned above.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Students will be provided with some material handed out by the teacher and they will also have to do some research.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Students present their work to the class.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Students solve a quiz with questions prepared in advance by the teacher.</a:t>
            </a:r>
            <a:endParaRPr lang="cs-CZ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171700" y="254436"/>
            <a:ext cx="6377940" cy="679847"/>
          </a:xfrm>
        </p:spPr>
        <p:txBody>
          <a:bodyPr>
            <a:noAutofit/>
          </a:bodyPr>
          <a:lstStyle/>
          <a:p>
            <a:br>
              <a:rPr lang="cs-CZ" sz="2400" b="1" dirty="0">
                <a:latin typeface="Calibri" panose="020F0502020204030204" pitchFamily="34" charset="0"/>
              </a:rPr>
            </a:br>
            <a:br>
              <a:rPr lang="cs-CZ" sz="2400" b="1" dirty="0">
                <a:latin typeface="Calibri" panose="020F0502020204030204" pitchFamily="34" charset="0"/>
              </a:rPr>
            </a:br>
            <a:br>
              <a:rPr lang="cs-CZ" sz="2400" b="1" dirty="0">
                <a:latin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</a:rPr>
              <a:t>Learning about schools &amp; Education </a:t>
            </a:r>
            <a:r>
              <a:rPr lang="en-US" sz="2400" b="1" dirty="0" err="1">
                <a:latin typeface="Calibri" panose="020F0502020204030204" pitchFamily="34" charset="0"/>
              </a:rPr>
              <a:t>Syst</a:t>
            </a:r>
            <a:r>
              <a:rPr lang="cs-CZ" sz="2400" b="1" dirty="0">
                <a:latin typeface="Calibri" panose="020F0502020204030204" pitchFamily="34" charset="0"/>
              </a:rPr>
              <a:t>e</a:t>
            </a:r>
            <a:r>
              <a:rPr lang="en-US" sz="2400" b="1" dirty="0">
                <a:latin typeface="Calibri" panose="020F0502020204030204" pitchFamily="34" charset="0"/>
              </a:rPr>
              <a:t>m</a:t>
            </a:r>
            <a:r>
              <a:rPr lang="cs-CZ" sz="2400" b="1" dirty="0">
                <a:latin typeface="Calibri" panose="020F0502020204030204" pitchFamily="34" charset="0"/>
              </a:rPr>
              <a:t>, Dissemination of learning</a:t>
            </a:r>
            <a:br>
              <a:rPr lang="en-US" sz="2400" b="1" dirty="0">
                <a:latin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</a:rPr>
              <a:t>(for teachers, colleagues, public)</a:t>
            </a:r>
            <a:br>
              <a:rPr lang="en-US" sz="2400" b="1" dirty="0">
                <a:latin typeface="Calibri" panose="020F0502020204030204" pitchFamily="34" charset="0"/>
              </a:rPr>
            </a:br>
            <a:endParaRPr lang="cs-CZ" sz="2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94360" y="1580379"/>
            <a:ext cx="7955280" cy="4069080"/>
          </a:xfrm>
        </p:spPr>
        <p:txBody>
          <a:bodyPr>
            <a:normAutofit fontScale="92500" lnSpcReduction="10000"/>
          </a:bodyPr>
          <a:lstStyle/>
          <a:p>
            <a:pPr marL="228600" lvl="1">
              <a:spcBef>
                <a:spcPts val="1000"/>
              </a:spcBef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Teachers, colleague</a:t>
            </a:r>
            <a:r>
              <a:rPr lang="cs-CZ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s</a:t>
            </a:r>
            <a:endParaRPr lang="en-US" sz="2400" b="1" dirty="0">
              <a:solidFill>
                <a:schemeClr val="accent3"/>
              </a:solidFill>
              <a:latin typeface="Calibri" panose="020F050202020403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atin typeface="Calibri" panose="020F0502020204030204" pitchFamily="34" charset="0"/>
              </a:rPr>
              <a:t>Interactive workshop</a:t>
            </a:r>
          </a:p>
          <a:p>
            <a:pPr marL="228600" lvl="1">
              <a:spcBef>
                <a:spcPts val="1000"/>
              </a:spcBef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Public</a:t>
            </a:r>
          </a:p>
          <a:p>
            <a:pPr marL="685800" lvl="2">
              <a:spcBef>
                <a:spcPts val="1000"/>
              </a:spcBef>
            </a:pPr>
            <a:r>
              <a:rPr lang="cs-CZ" sz="2400" dirty="0">
                <a:latin typeface="Calibri" panose="020F0502020204030204" pitchFamily="34" charset="0"/>
              </a:rPr>
              <a:t>C</a:t>
            </a:r>
            <a:r>
              <a:rPr lang="en-US" sz="2400" dirty="0" err="1">
                <a:latin typeface="Calibri" panose="020F0502020204030204" pitchFamily="34" charset="0"/>
              </a:rPr>
              <a:t>onference</a:t>
            </a:r>
            <a:r>
              <a:rPr lang="en-US" sz="2400" dirty="0">
                <a:latin typeface="Calibri" panose="020F0502020204030204" pitchFamily="34" charset="0"/>
              </a:rPr>
              <a:t> for municipality, school partners, local institutions, partner schools, parents association</a:t>
            </a:r>
          </a:p>
          <a:p>
            <a:pPr marL="228600" lvl="1">
              <a:spcBef>
                <a:spcPts val="1000"/>
              </a:spcBef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School website facebook, twitter, instagram</a:t>
            </a:r>
          </a:p>
          <a:p>
            <a:pPr marL="228600" lvl="1">
              <a:spcBef>
                <a:spcPts val="1000"/>
              </a:spcBef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Newsletter</a:t>
            </a:r>
          </a:p>
          <a:p>
            <a:pPr marL="228600" lvl="1">
              <a:spcBef>
                <a:spcPts val="1000"/>
              </a:spcBef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</a:rPr>
              <a:t>Media</a:t>
            </a:r>
          </a:p>
          <a:p>
            <a:pPr marL="685800" lvl="2">
              <a:spcBef>
                <a:spcPts val="1000"/>
              </a:spcBef>
            </a:pPr>
            <a:r>
              <a:rPr lang="cs-CZ" sz="2400" dirty="0">
                <a:latin typeface="Calibri" panose="020F0502020204030204" pitchFamily="34" charset="0"/>
              </a:rPr>
              <a:t>L</a:t>
            </a:r>
            <a:r>
              <a:rPr lang="en-US" sz="2400" dirty="0" err="1">
                <a:latin typeface="Calibri" panose="020F0502020204030204" pitchFamily="34" charset="0"/>
              </a:rPr>
              <a:t>ocal</a:t>
            </a:r>
            <a:r>
              <a:rPr lang="en-US" sz="2400" dirty="0">
                <a:latin typeface="Calibri" panose="020F0502020204030204" pitchFamily="34" charset="0"/>
              </a:rPr>
              <a:t> newspaper, radio, TV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atin typeface="Calibri" panose="020F0502020204030204" pitchFamily="34" charset="0"/>
              </a:rPr>
              <a:t>Students magazine</a:t>
            </a:r>
          </a:p>
          <a:p>
            <a:pPr marL="685800" lvl="2">
              <a:spcBef>
                <a:spcPts val="1000"/>
              </a:spcBef>
            </a:pP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65B74C4-F7CD-D343-A9BD-67BCE843F040}"/>
              </a:ext>
            </a:extLst>
          </p:cNvPr>
          <p:cNvSpPr txBox="1">
            <a:spLocks/>
          </p:cNvSpPr>
          <p:nvPr/>
        </p:nvSpPr>
        <p:spPr>
          <a:xfrm>
            <a:off x="666200" y="5973438"/>
            <a:ext cx="7811599" cy="322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>
                <a:solidFill>
                  <a:schemeClr val="accent6"/>
                </a:solidFill>
                <a:latin typeface="Calibri" panose="020F0502020204030204" pitchFamily="34" charset="0"/>
              </a:rPr>
              <a:t>THANK YOU VERY MUCH ENGLISH MATTERS</a:t>
            </a: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Vapou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3FF97A68B7A040A4A2B0C0B6D30750" ma:contentTypeVersion="4" ma:contentTypeDescription="Vytvoří nový dokument" ma:contentTypeScope="" ma:versionID="f34df07d713af856702dd15dba3f9500">
  <xsd:schema xmlns:xsd="http://www.w3.org/2001/XMLSchema" xmlns:xs="http://www.w3.org/2001/XMLSchema" xmlns:p="http://schemas.microsoft.com/office/2006/metadata/properties" xmlns:ns2="4715dcc4-9620-4dbe-92b2-9d1afca3d7a0" targetNamespace="http://schemas.microsoft.com/office/2006/metadata/properties" ma:root="true" ma:fieldsID="f1d39bd6b1e70f07614b391973681fae" ns2:_="">
    <xsd:import namespace="4715dcc4-9620-4dbe-92b2-9d1afca3d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5dcc4-9620-4dbe-92b2-9d1afca3d7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38F856-D2E4-4930-9BD6-71E83521F2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15dcc4-9620-4dbe-92b2-9d1afca3d7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5D203A-58F0-4F23-A0BC-1E90A345138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4715dcc4-9620-4dbe-92b2-9d1afca3d7a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5E7C03-22F6-4537-A695-7BCF3019BB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TM04033937[[fn=Kondenzační stopa]]</Template>
  <TotalTime>0</TotalTime>
  <Words>350</Words>
  <Application>Microsoft Office PowerPoint</Application>
  <PresentationFormat>Předvádění na obrazovce (4:3)</PresentationFormat>
  <Paragraphs>66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Vapour Trail</vt:lpstr>
      <vt:lpstr>Structure study visit to schools/institutes &amp; training seminar in ICELAND 22. 4. – 28. 4. 2018</vt:lpstr>
      <vt:lpstr>  Learning about schools &amp; Education System  </vt:lpstr>
      <vt:lpstr>    THE MOST REPRESENTATIVE PICTURES OF YOUR EXPERIENCE   </vt:lpstr>
      <vt:lpstr>    THE MOST REPRESENTATIVE PICTURES OF YOUR EXPERIENCE   </vt:lpstr>
      <vt:lpstr>    THE MOST REPRESENTATIVE PICTURES OF YOUR EXPERIENCE   </vt:lpstr>
      <vt:lpstr>    THE MOST REPRESENTATIVE PICTURES OF YOUR EXPERIENCE   </vt:lpstr>
      <vt:lpstr>  Learning about schools &amp; Education System, Dissemination of learning  (for students)</vt:lpstr>
      <vt:lpstr>   Learning about schools &amp; Education System, Dissemination of learning (for teachers, colleagues, public)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study visit to schools/institutes &amp; training seminar in spain</dc:title>
  <dc:creator/>
  <cp:keywords/>
  <cp:lastModifiedBy/>
  <cp:revision>17</cp:revision>
  <dcterms:created xsi:type="dcterms:W3CDTF">2016-03-13T18:46:40Z</dcterms:created>
  <dcterms:modified xsi:type="dcterms:W3CDTF">2018-07-20T14:46:55Z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TC101671259990</vt:lpwstr>
  </property>
  <property fmtid="{D5CDD505-2E9C-101B-9397-08002B2CF9AE}" pid="3" name="ContentTypeId">
    <vt:lpwstr>0x010100E63FF97A68B7A040A4A2B0C0B6D30750</vt:lpwstr>
  </property>
</Properties>
</file>